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4" r:id="rId7"/>
    <p:sldId id="264" r:id="rId8"/>
    <p:sldId id="262" r:id="rId9"/>
    <p:sldId id="275" r:id="rId10"/>
    <p:sldId id="276" r:id="rId11"/>
    <p:sldId id="277" r:id="rId12"/>
    <p:sldId id="278" r:id="rId13"/>
    <p:sldId id="263" r:id="rId14"/>
    <p:sldId id="265" r:id="rId15"/>
    <p:sldId id="266" r:id="rId16"/>
    <p:sldId id="267" r:id="rId17"/>
    <p:sldId id="268" r:id="rId18"/>
    <p:sldId id="273" r:id="rId19"/>
  </p:sldIdLst>
  <p:sldSz cx="12192000" cy="6858000"/>
  <p:notesSz cx="6858000" cy="9144000"/>
  <p:embeddedFontLst>
    <p:embeddedFont>
      <p:font typeface="Abril Fatface" panose="02000503000000020003" pitchFamily="2" charset="0"/>
      <p:regular r:id="rId21"/>
    </p:embeddedFont>
    <p:embeddedFont>
      <p:font typeface="Amasis MT Pro Medium" panose="02040604050005020304" pitchFamily="18" charset="0"/>
      <p:regular r:id="rId22"/>
      <p:italic r:id="rId23"/>
    </p:embeddedFont>
    <p:embeddedFont>
      <p:font typeface="Californian FB" panose="0207040306080B030204" pitchFamily="18" charset="0"/>
      <p:regular r:id="rId24"/>
      <p:bold r:id="rId25"/>
      <p:italic r:id="rId26"/>
    </p:embeddedFont>
    <p:embeddedFont>
      <p:font typeface="Century" panose="02040604050505020304" pitchFamily="18" charset="0"/>
      <p:regular r:id="rId27"/>
    </p:embeddedFont>
    <p:embeddedFont>
      <p:font typeface="Newsreader" panose="020B0604020202020204" charset="0"/>
      <p:regular r:id="rId28"/>
      <p:bold r:id="rId29"/>
      <p:italic r:id="rId30"/>
      <p:boldItalic r:id="rId31"/>
    </p:embeddedFont>
    <p:embeddedFont>
      <p:font typeface="Newsreader SemiBold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b3df5fc8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b3df5fc8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6c7c23a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6c7c23a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b3df5fc85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7b3df5fc85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CUSTOM_1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>
            <a:spLocks noGrp="1"/>
          </p:cNvSpPr>
          <p:nvPr>
            <p:ph type="subTitle" idx="1"/>
          </p:nvPr>
        </p:nvSpPr>
        <p:spPr>
          <a:xfrm>
            <a:off x="922100" y="4038600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2"/>
          </p:nvPr>
        </p:nvSpPr>
        <p:spPr>
          <a:xfrm>
            <a:off x="3147025" y="4038600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ubTitle" idx="3"/>
          </p:nvPr>
        </p:nvSpPr>
        <p:spPr>
          <a:xfrm>
            <a:off x="5371950" y="4038600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subTitle" idx="4"/>
          </p:nvPr>
        </p:nvSpPr>
        <p:spPr>
          <a:xfrm>
            <a:off x="7596876" y="4038600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subTitle" idx="5"/>
          </p:nvPr>
        </p:nvSpPr>
        <p:spPr>
          <a:xfrm>
            <a:off x="9821801" y="4038600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6"/>
          </p:nvPr>
        </p:nvSpPr>
        <p:spPr>
          <a:xfrm>
            <a:off x="274538" y="5550225"/>
            <a:ext cx="2743200" cy="87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body" idx="7"/>
          </p:nvPr>
        </p:nvSpPr>
        <p:spPr>
          <a:xfrm>
            <a:off x="2499463" y="2642463"/>
            <a:ext cx="2743200" cy="87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8"/>
          </p:nvPr>
        </p:nvSpPr>
        <p:spPr>
          <a:xfrm>
            <a:off x="4724397" y="5550225"/>
            <a:ext cx="2743200" cy="87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9"/>
          </p:nvPr>
        </p:nvSpPr>
        <p:spPr>
          <a:xfrm>
            <a:off x="6949336" y="2642463"/>
            <a:ext cx="2743200" cy="87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body" idx="13"/>
          </p:nvPr>
        </p:nvSpPr>
        <p:spPr>
          <a:xfrm>
            <a:off x="9044975" y="5550225"/>
            <a:ext cx="2743200" cy="87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9" name="Google Shape;119;p12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2"/>
          <p:cNvSpPr txBox="1">
            <a:spLocks noGrp="1"/>
          </p:cNvSpPr>
          <p:nvPr>
            <p:ph type="subTitle" idx="14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subTitle" idx="15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ubTitle" idx="16"/>
          </p:nvPr>
        </p:nvSpPr>
        <p:spPr>
          <a:xfrm>
            <a:off x="2499463" y="2206713"/>
            <a:ext cx="2743200" cy="60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ubTitle" idx="17"/>
          </p:nvPr>
        </p:nvSpPr>
        <p:spPr>
          <a:xfrm>
            <a:off x="6949336" y="2206713"/>
            <a:ext cx="2743200" cy="60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ubTitle" idx="18"/>
          </p:nvPr>
        </p:nvSpPr>
        <p:spPr>
          <a:xfrm>
            <a:off x="274550" y="5062700"/>
            <a:ext cx="2743200" cy="60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9"/>
          </p:nvPr>
        </p:nvSpPr>
        <p:spPr>
          <a:xfrm>
            <a:off x="4722672" y="5062700"/>
            <a:ext cx="2743200" cy="60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ubTitle" idx="20"/>
          </p:nvPr>
        </p:nvSpPr>
        <p:spPr>
          <a:xfrm>
            <a:off x="9044975" y="5062700"/>
            <a:ext cx="2743200" cy="60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439850" y="1946050"/>
            <a:ext cx="5170500" cy="2397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1"/>
          </p:nvPr>
        </p:nvSpPr>
        <p:spPr>
          <a:xfrm>
            <a:off x="439850" y="4343250"/>
            <a:ext cx="5170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0"/>
          <p:cNvSpPr>
            <a:spLocks noGrp="1"/>
          </p:cNvSpPr>
          <p:nvPr>
            <p:ph type="pic" idx="2"/>
          </p:nvPr>
        </p:nvSpPr>
        <p:spPr>
          <a:xfrm>
            <a:off x="5616000" y="1514400"/>
            <a:ext cx="6297600" cy="4038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8" name="Google Shape;88;p10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0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4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0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Recap">
  <p:cSld name="CUSTOM_2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1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293400" y="1313675"/>
            <a:ext cx="11620200" cy="7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766225" y="3303262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2"/>
          </p:nvPr>
        </p:nvSpPr>
        <p:spPr>
          <a:xfrm>
            <a:off x="4724150" y="3303261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3"/>
          </p:nvPr>
        </p:nvSpPr>
        <p:spPr>
          <a:xfrm>
            <a:off x="5562350" y="5420516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title" idx="4"/>
          </p:nvPr>
        </p:nvSpPr>
        <p:spPr>
          <a:xfrm>
            <a:off x="766225" y="253128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title" idx="5"/>
          </p:nvPr>
        </p:nvSpPr>
        <p:spPr>
          <a:xfrm>
            <a:off x="4724150" y="253128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 idx="6"/>
          </p:nvPr>
        </p:nvSpPr>
        <p:spPr>
          <a:xfrm>
            <a:off x="5562350" y="464854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7"/>
          </p:nvPr>
        </p:nvSpPr>
        <p:spPr>
          <a:xfrm>
            <a:off x="1604425" y="5420511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 idx="8"/>
          </p:nvPr>
        </p:nvSpPr>
        <p:spPr>
          <a:xfrm>
            <a:off x="1604425" y="464853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103" name="Google Shape;103;p11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1"/>
          <p:cNvSpPr txBox="1">
            <a:spLocks noGrp="1"/>
          </p:cNvSpPr>
          <p:nvPr>
            <p:ph type="subTitle" idx="9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>
            <a:spLocks noGrp="1"/>
          </p:cNvSpPr>
          <p:nvPr>
            <p:ph type="pic" idx="14"/>
          </p:nvPr>
        </p:nvSpPr>
        <p:spPr>
          <a:xfrm>
            <a:off x="9029975" y="2302425"/>
            <a:ext cx="2888400" cy="40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4022050" y="1683650"/>
            <a:ext cx="6994500" cy="30861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4022050" y="4939150"/>
            <a:ext cx="6994500" cy="935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137" name="Google Shape;137;p14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140" name="Google Shape;140;p14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78525" y="2721800"/>
            <a:ext cx="11634900" cy="586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78525" y="641475"/>
            <a:ext cx="11634900" cy="208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278525" y="577650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278525" y="3687450"/>
            <a:ext cx="11634900" cy="2930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" name="Google Shape;16;p2"/>
          <p:cNvCxnSpPr/>
          <p:nvPr/>
        </p:nvCxnSpPr>
        <p:spPr>
          <a:xfrm>
            <a:off x="278525" y="348347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>
            <a:off x="9199575" y="7225"/>
            <a:ext cx="27138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278525" y="2550"/>
            <a:ext cx="17727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003500" y="1713300"/>
            <a:ext cx="6116400" cy="611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42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003500" y="2499875"/>
            <a:ext cx="6116400" cy="293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r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r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742125" y="1713300"/>
            <a:ext cx="3723300" cy="372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" name="Google Shape;23;p3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3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278550" y="59925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4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293400" y="1313675"/>
            <a:ext cx="11620200" cy="7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4470425" y="3265162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8428350" y="3265161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3"/>
          </p:nvPr>
        </p:nvSpPr>
        <p:spPr>
          <a:xfrm>
            <a:off x="8428350" y="5153816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4"/>
          </p:nvPr>
        </p:nvSpPr>
        <p:spPr>
          <a:xfrm>
            <a:off x="4470425" y="256938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5"/>
          </p:nvPr>
        </p:nvSpPr>
        <p:spPr>
          <a:xfrm>
            <a:off x="8428350" y="256938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6"/>
          </p:nvPr>
        </p:nvSpPr>
        <p:spPr>
          <a:xfrm>
            <a:off x="8428350" y="445804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7"/>
          </p:nvPr>
        </p:nvSpPr>
        <p:spPr>
          <a:xfrm>
            <a:off x="4470425" y="5153811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 idx="8"/>
          </p:nvPr>
        </p:nvSpPr>
        <p:spPr>
          <a:xfrm>
            <a:off x="4470425" y="445803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38" name="Google Shape;38;p4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ubTitle" idx="9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>
            <a:spLocks noGrp="1"/>
          </p:cNvSpPr>
          <p:nvPr>
            <p:ph type="pic" idx="14"/>
          </p:nvPr>
        </p:nvSpPr>
        <p:spPr>
          <a:xfrm>
            <a:off x="293500" y="2375250"/>
            <a:ext cx="3704100" cy="395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293325" y="1544725"/>
            <a:ext cx="11620200" cy="3139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293325" y="4958375"/>
            <a:ext cx="11620200" cy="964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45" name="Google Shape;45;p5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5"/>
          <p:cNvCxnSpPr/>
          <p:nvPr/>
        </p:nvCxnSpPr>
        <p:spPr>
          <a:xfrm>
            <a:off x="278475" y="4669000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wo columns">
  <p:cSld name="CUSTOM_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285900" y="1587025"/>
            <a:ext cx="11620200" cy="7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285900" y="2796875"/>
            <a:ext cx="5507700" cy="293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2"/>
          </p:nvPr>
        </p:nvSpPr>
        <p:spPr>
          <a:xfrm>
            <a:off x="6482448" y="2785825"/>
            <a:ext cx="5423400" cy="293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53" name="Google Shape;53;p6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6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4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6" name="Google Shape;56;p6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293400" y="1486400"/>
            <a:ext cx="6812400" cy="7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293400" y="2249900"/>
            <a:ext cx="6812400" cy="349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7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>
            <a:spLocks noGrp="1"/>
          </p:cNvSpPr>
          <p:nvPr>
            <p:ph type="pic" idx="4"/>
          </p:nvPr>
        </p:nvSpPr>
        <p:spPr>
          <a:xfrm>
            <a:off x="7467750" y="1486400"/>
            <a:ext cx="4445700" cy="4717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4" name="Google Shape;64;p7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Big Title">
  <p:cSld name="CUSTOM_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273700" y="2388500"/>
            <a:ext cx="11639700" cy="3143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8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8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928653" y="5108175"/>
            <a:ext cx="3233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2"/>
          </p:nvPr>
        </p:nvSpPr>
        <p:spPr>
          <a:xfrm>
            <a:off x="4483203" y="5108175"/>
            <a:ext cx="3233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3"/>
          </p:nvPr>
        </p:nvSpPr>
        <p:spPr>
          <a:xfrm>
            <a:off x="8037753" y="5108175"/>
            <a:ext cx="32328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93400" y="1088675"/>
            <a:ext cx="116202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4"/>
          </p:nvPr>
        </p:nvSpPr>
        <p:spPr>
          <a:xfrm>
            <a:off x="928650" y="5578628"/>
            <a:ext cx="323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5"/>
          </p:nvPr>
        </p:nvSpPr>
        <p:spPr>
          <a:xfrm>
            <a:off x="4483200" y="5580142"/>
            <a:ext cx="3233100" cy="7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6"/>
          </p:nvPr>
        </p:nvSpPr>
        <p:spPr>
          <a:xfrm>
            <a:off x="8037750" y="5580142"/>
            <a:ext cx="3233100" cy="7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cxnSp>
        <p:nvCxnSpPr>
          <p:cNvPr id="80" name="Google Shape;80;p9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9"/>
          <p:cNvSpPr txBox="1">
            <a:spLocks noGrp="1"/>
          </p:cNvSpPr>
          <p:nvPr>
            <p:ph type="subTitle" idx="7"/>
          </p:nvPr>
        </p:nvSpPr>
        <p:spPr>
          <a:xfrm>
            <a:off x="293400" y="311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8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83" name="Google Shape;83;p9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4">
            <a:alphaModFix amt="45000"/>
          </a:blip>
          <a:stretch>
            <a:fillRect/>
          </a:stretch>
        </p:blipFill>
        <p:spPr>
          <a:xfrm rot="5400000">
            <a:off x="2661276" y="-2661275"/>
            <a:ext cx="6866450" cy="12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lvl="1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lvl="2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lvl="3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lvl="4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lvl="5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lvl="6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lvl="7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lvl="8" indent="-3556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278525" y="2721800"/>
            <a:ext cx="116349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Supervisor: Dr. Zafar Raheel</a:t>
            </a:r>
            <a:endParaRPr dirty="0"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278525" y="641475"/>
            <a:ext cx="11634900" cy="208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FAKE NEWS DETECTION </a:t>
            </a:r>
            <a:br>
              <a:rPr lang="en-US" sz="4000" dirty="0"/>
            </a:br>
            <a:r>
              <a:rPr lang="en-US" sz="4000" dirty="0"/>
              <a:t>USING HYBRID APPROACH </a:t>
            </a:r>
            <a:br>
              <a:rPr lang="en-US" sz="4000" dirty="0"/>
            </a:br>
            <a:r>
              <a:rPr lang="en-US" sz="4000" dirty="0"/>
              <a:t>IN NATURAL LANGUAGE PROCESSING</a:t>
            </a:r>
            <a:endParaRPr sz="4000" dirty="0"/>
          </a:p>
        </p:txBody>
      </p:sp>
      <p:pic>
        <p:nvPicPr>
          <p:cNvPr id="164" name="Google Shape;164;p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2702" b="26779"/>
          <a:stretch/>
        </p:blipFill>
        <p:spPr>
          <a:xfrm>
            <a:off x="278525" y="3687450"/>
            <a:ext cx="11634898" cy="2930100"/>
          </a:xfrm>
          <a:prstGeom prst="rect">
            <a:avLst/>
          </a:prstGeom>
        </p:spPr>
      </p:pic>
      <p:sp>
        <p:nvSpPr>
          <p:cNvPr id="165" name="Google Shape;165;p17"/>
          <p:cNvSpPr txBox="1">
            <a:spLocks noGrp="1"/>
          </p:cNvSpPr>
          <p:nvPr>
            <p:ph type="subTitle" idx="3"/>
          </p:nvPr>
        </p:nvSpPr>
        <p:spPr>
          <a:xfrm>
            <a:off x="9199575" y="7225"/>
            <a:ext cx="27138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AIT2109611 Siau Soon Hong</a:t>
            </a:r>
            <a:endParaRPr dirty="0"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4"/>
          </p:nvPr>
        </p:nvSpPr>
        <p:spPr>
          <a:xfrm>
            <a:off x="278525" y="2550"/>
            <a:ext cx="17727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31/12/2024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656C95-3C10-44BA-77D6-915A389BF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55075"/>
            <a:ext cx="156058" cy="1194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293400" y="1011508"/>
            <a:ext cx="116202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Processes word embeddings from sentences</a:t>
            </a:r>
            <a:endParaRPr dirty="0"/>
          </a:p>
        </p:txBody>
      </p:sp>
      <p:sp>
        <p:nvSpPr>
          <p:cNvPr id="333" name="Google Shape;333;p30"/>
          <p:cNvSpPr/>
          <p:nvPr/>
        </p:nvSpPr>
        <p:spPr>
          <a:xfrm>
            <a:off x="1816795" y="1899466"/>
            <a:ext cx="3233100" cy="311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body" idx="5"/>
          </p:nvPr>
        </p:nvSpPr>
        <p:spPr>
          <a:xfrm>
            <a:off x="1250690" y="5320331"/>
            <a:ext cx="4365310" cy="7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Captures sequential patterns in text, such as dependencies between words</a:t>
            </a:r>
            <a:endParaRPr sz="2000" dirty="0"/>
          </a:p>
        </p:txBody>
      </p:sp>
      <p:sp>
        <p:nvSpPr>
          <p:cNvPr id="343" name="Google Shape;343;p30"/>
          <p:cNvSpPr txBox="1">
            <a:spLocks noGrp="1"/>
          </p:cNvSpPr>
          <p:nvPr>
            <p:ph type="body" idx="6"/>
          </p:nvPr>
        </p:nvSpPr>
        <p:spPr>
          <a:xfrm>
            <a:off x="6096000" y="5380705"/>
            <a:ext cx="5942143" cy="7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Dilated convolutions expand the receptive field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to analyze more context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without increasing kernel size </a:t>
            </a:r>
            <a:endParaRPr sz="2000" dirty="0"/>
          </a:p>
        </p:txBody>
      </p:sp>
      <p:sp>
        <p:nvSpPr>
          <p:cNvPr id="344" name="Google Shape;344;p30"/>
          <p:cNvSpPr txBox="1">
            <a:spLocks noGrp="1"/>
          </p:cNvSpPr>
          <p:nvPr>
            <p:ph type="subTitle" idx="7"/>
          </p:nvPr>
        </p:nvSpPr>
        <p:spPr>
          <a:xfrm>
            <a:off x="293399" y="311950"/>
            <a:ext cx="116202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Temporal Convolution Network </a:t>
            </a:r>
            <a:r>
              <a:rPr lang="en-US" altLang="zh-CN" dirty="0"/>
              <a:t>Layer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74F8A7-2C47-6A3F-BB84-082F98EC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4573"/>
            <a:ext cx="158510" cy="1194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3AD24F-6BC2-7A39-F894-9055F17FD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180" y="2421504"/>
            <a:ext cx="2252330" cy="225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0EB4DC-5A74-E350-7CA8-27D531130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052" y="1899466"/>
            <a:ext cx="4805651" cy="31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0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2"/>
          <p:cNvGrpSpPr/>
          <p:nvPr/>
        </p:nvGrpSpPr>
        <p:grpSpPr>
          <a:xfrm>
            <a:off x="1099259" y="1531260"/>
            <a:ext cx="2208306" cy="4498402"/>
            <a:chOff x="1020040" y="533174"/>
            <a:chExt cx="2721600" cy="5544000"/>
          </a:xfrm>
        </p:grpSpPr>
        <p:sp>
          <p:nvSpPr>
            <p:cNvPr id="379" name="Google Shape;379;p32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32"/>
          <p:cNvSpPr txBox="1">
            <a:spLocks noGrp="1"/>
          </p:cNvSpPr>
          <p:nvPr>
            <p:ph type="title"/>
          </p:nvPr>
        </p:nvSpPr>
        <p:spPr>
          <a:xfrm>
            <a:off x="4000219" y="1386347"/>
            <a:ext cx="6994500" cy="174141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Processes the text in both directions (left-to-right and right-to-left)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Enhances LSTM performance by analyzing both past and future contexts</a:t>
            </a:r>
            <a:endParaRPr sz="2400" dirty="0"/>
          </a:p>
        </p:txBody>
      </p:sp>
      <p:sp>
        <p:nvSpPr>
          <p:cNvPr id="386" name="Google Shape;386;p32"/>
          <p:cNvSpPr txBox="1">
            <a:spLocks noGrp="1"/>
          </p:cNvSpPr>
          <p:nvPr>
            <p:ph type="body" idx="1"/>
          </p:nvPr>
        </p:nvSpPr>
        <p:spPr>
          <a:xfrm>
            <a:off x="4038185" y="3450495"/>
            <a:ext cx="6994500" cy="2822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"The study suggests coffee causes cancer"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"Coffee causes cancer, suggests a flawed study"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BiLSTM</a:t>
            </a:r>
            <a:r>
              <a:rPr lang="en-US" dirty="0"/>
              <a:t> distinguishes the difference based on order and surrounding context.</a:t>
            </a:r>
            <a:endParaRPr dirty="0"/>
          </a:p>
        </p:txBody>
      </p:sp>
      <p:sp>
        <p:nvSpPr>
          <p:cNvPr id="387" name="Google Shape;387;p32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115938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Bi-LSTM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4CBE51-49E3-848A-807A-F8C27B9D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4573"/>
            <a:ext cx="158510" cy="1194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D3234-9C9A-EE01-AA42-C3C17486D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38" y="1986429"/>
            <a:ext cx="3657599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11019-A967-8393-E55A-36AB1B9B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00" y="1292057"/>
            <a:ext cx="11620200" cy="763500"/>
          </a:xfrm>
        </p:spPr>
        <p:txBody>
          <a:bodyPr/>
          <a:lstStyle/>
          <a:p>
            <a:r>
              <a:rPr lang="en-MY" dirty="0"/>
              <a:t>Self-Attention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88B09-FD59-1FBF-E451-24CAE5215CA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82700" y="2460489"/>
            <a:ext cx="5423400" cy="2931300"/>
          </a:xfrm>
        </p:spPr>
        <p:txBody>
          <a:bodyPr/>
          <a:lstStyle/>
          <a:p>
            <a:r>
              <a:rPr lang="en-US" dirty="0"/>
              <a:t>(Self Attention Process) Q = K = V</a:t>
            </a:r>
          </a:p>
          <a:p>
            <a:endParaRPr lang="en-US" dirty="0"/>
          </a:p>
          <a:p>
            <a:r>
              <a:rPr lang="en-US" dirty="0"/>
              <a:t>Highlight the context awareness and relevant features </a:t>
            </a:r>
          </a:p>
          <a:p>
            <a:endParaRPr lang="en-US" dirty="0"/>
          </a:p>
          <a:p>
            <a:r>
              <a:rPr lang="en-US" dirty="0"/>
              <a:t>Detect the hidden relations in news data</a:t>
            </a:r>
          </a:p>
          <a:p>
            <a:endParaRPr lang="en-US" dirty="0"/>
          </a:p>
          <a:p>
            <a:r>
              <a:rPr lang="en-US" dirty="0"/>
              <a:t>Attention score will be assigned to fake and true sequence</a:t>
            </a:r>
          </a:p>
          <a:p>
            <a:endParaRPr lang="en-MY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682D5D-0704-D588-DE66-5D254C34791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3399" y="311950"/>
            <a:ext cx="11620199" cy="575100"/>
          </a:xfrm>
        </p:spPr>
        <p:txBody>
          <a:bodyPr/>
          <a:lstStyle/>
          <a:p>
            <a:pPr algn="ctr"/>
            <a:r>
              <a:rPr lang="en-MY" dirty="0"/>
              <a:t>Attention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3222E-3925-242D-1C1F-29FB85C1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4573"/>
            <a:ext cx="158510" cy="1194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BD728-4AE2-4160-6275-D54E33E2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13" y="2460489"/>
            <a:ext cx="5904787" cy="27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3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116202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Detailed Model Structure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17321-00E2-A9E8-9129-84A51022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4573"/>
            <a:ext cx="158510" cy="1194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DB8C1-D5F9-9934-5A53-C350AD83EF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685"/>
          <a:stretch/>
        </p:blipFill>
        <p:spPr>
          <a:xfrm>
            <a:off x="2445455" y="1145457"/>
            <a:ext cx="3674008" cy="4590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A56790-839E-151A-C75B-DD97E9B7D8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707" b="-1"/>
          <a:stretch/>
        </p:blipFill>
        <p:spPr>
          <a:xfrm>
            <a:off x="6119463" y="1121986"/>
            <a:ext cx="3460649" cy="45905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029F45-73AA-5D1D-8141-86676FF5EB63}"/>
              </a:ext>
            </a:extLst>
          </p:cNvPr>
          <p:cNvSpPr txBox="1"/>
          <p:nvPr/>
        </p:nvSpPr>
        <p:spPr>
          <a:xfrm>
            <a:off x="1518679" y="6012756"/>
            <a:ext cx="9154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ldrich"/>
              </a:rPr>
              <a:t>Figure 3.1.6: Workflow of Model (TensorFlow Plot)</a:t>
            </a:r>
            <a:endParaRPr lang="en-MY" sz="1600" i="1" dirty="0">
              <a:latin typeface="Aldric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293400" y="1161275"/>
            <a:ext cx="116202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Comparison of Evaluation Metrics</a:t>
            </a:r>
            <a:endParaRPr dirty="0"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9"/>
          </p:nvPr>
        </p:nvSpPr>
        <p:spPr>
          <a:xfrm>
            <a:off x="293399" y="311950"/>
            <a:ext cx="11620051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Results &amp; Analysis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C92CF-CA54-AD51-1AD0-012BF73B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4573"/>
            <a:ext cx="158510" cy="119492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173C03F-6A77-0C84-160A-B55EB02B2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51451"/>
              </p:ext>
            </p:extLst>
          </p:nvPr>
        </p:nvGraphicFramePr>
        <p:xfrm>
          <a:off x="2261419" y="2437362"/>
          <a:ext cx="8052617" cy="2832728"/>
        </p:xfrm>
        <a:graphic>
          <a:graphicData uri="http://schemas.openxmlformats.org/drawingml/2006/table">
            <a:tbl>
              <a:tblPr firstRow="1" firstCol="1" bandRow="1"/>
              <a:tblGrid>
                <a:gridCol w="2379066">
                  <a:extLst>
                    <a:ext uri="{9D8B030D-6E8A-4147-A177-3AD203B41FA5}">
                      <a16:colId xmlns:a16="http://schemas.microsoft.com/office/drawing/2014/main" val="3923205"/>
                    </a:ext>
                  </a:extLst>
                </a:gridCol>
                <a:gridCol w="1419059">
                  <a:extLst>
                    <a:ext uri="{9D8B030D-6E8A-4147-A177-3AD203B41FA5}">
                      <a16:colId xmlns:a16="http://schemas.microsoft.com/office/drawing/2014/main" val="3986156392"/>
                    </a:ext>
                  </a:extLst>
                </a:gridCol>
                <a:gridCol w="1418164">
                  <a:extLst>
                    <a:ext uri="{9D8B030D-6E8A-4147-A177-3AD203B41FA5}">
                      <a16:colId xmlns:a16="http://schemas.microsoft.com/office/drawing/2014/main" val="2656677514"/>
                    </a:ext>
                  </a:extLst>
                </a:gridCol>
                <a:gridCol w="1418164">
                  <a:extLst>
                    <a:ext uri="{9D8B030D-6E8A-4147-A177-3AD203B41FA5}">
                      <a16:colId xmlns:a16="http://schemas.microsoft.com/office/drawing/2014/main" val="3824120111"/>
                    </a:ext>
                  </a:extLst>
                </a:gridCol>
                <a:gridCol w="1418164">
                  <a:extLst>
                    <a:ext uri="{9D8B030D-6E8A-4147-A177-3AD203B41FA5}">
                      <a16:colId xmlns:a16="http://schemas.microsoft.com/office/drawing/2014/main" val="2073075330"/>
                    </a:ext>
                  </a:extLst>
                </a:gridCol>
              </a:tblGrid>
              <a:tr h="451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Model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Accuracy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Precision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Recall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F1 score</a:t>
                      </a:r>
                      <a:endParaRPr lang="en-MY" sz="1800" dirty="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685956"/>
                  </a:ext>
                </a:extLst>
              </a:tr>
              <a:tr h="4516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CNN+LSTM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0.943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0.964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0.910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0.936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320466"/>
                  </a:ext>
                </a:extLst>
              </a:tr>
              <a:tr h="9647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CNN+BiLSTM+ATT</a:t>
                      </a:r>
                      <a:endParaRPr lang="en-MY" sz="1800" dirty="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0.974</a:t>
                      </a:r>
                      <a:endParaRPr lang="en-MY" sz="1800" dirty="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0.977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0.967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0.972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424718"/>
                  </a:ext>
                </a:extLst>
              </a:tr>
              <a:tr h="9647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TCN+BiLSTM+ATT</a:t>
                      </a:r>
                      <a:endParaRPr lang="en-MY" sz="1800" dirty="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0.976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0.969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0.979</a:t>
                      </a:r>
                      <a:endParaRPr lang="en-MY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0.974</a:t>
                      </a:r>
                      <a:endParaRPr lang="en-MY" sz="1800" dirty="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555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28425B0-A478-1196-9FDF-0CAD617B4996}"/>
              </a:ext>
            </a:extLst>
          </p:cNvPr>
          <p:cNvSpPr txBox="1"/>
          <p:nvPr/>
        </p:nvSpPr>
        <p:spPr>
          <a:xfrm>
            <a:off x="1526103" y="5584573"/>
            <a:ext cx="9154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ldrich"/>
              </a:rPr>
              <a:t>Figure 3.1.6: Workflow of Model (TensorFlow Plot)</a:t>
            </a:r>
            <a:endParaRPr lang="en-MY" sz="1600" i="1" dirty="0">
              <a:latin typeface="Aldric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>
            <a:spLocks noGrp="1"/>
          </p:cNvSpPr>
          <p:nvPr>
            <p:ph type="subTitle" idx="9"/>
          </p:nvPr>
        </p:nvSpPr>
        <p:spPr>
          <a:xfrm>
            <a:off x="293399" y="311950"/>
            <a:ext cx="11505311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Analysis of Confusion Matrix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D79CC1-F046-82EF-B36D-747AB04AF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309414"/>
              </p:ext>
            </p:extLst>
          </p:nvPr>
        </p:nvGraphicFramePr>
        <p:xfrm>
          <a:off x="607755" y="1496102"/>
          <a:ext cx="6068347" cy="4864167"/>
        </p:xfrm>
        <a:graphic>
          <a:graphicData uri="http://schemas.openxmlformats.org/drawingml/2006/table">
            <a:tbl>
              <a:tblPr firstRow="1" firstCol="1" bandRow="1"/>
              <a:tblGrid>
                <a:gridCol w="1346265">
                  <a:extLst>
                    <a:ext uri="{9D8B030D-6E8A-4147-A177-3AD203B41FA5}">
                      <a16:colId xmlns:a16="http://schemas.microsoft.com/office/drawing/2014/main" val="1540705493"/>
                    </a:ext>
                  </a:extLst>
                </a:gridCol>
                <a:gridCol w="1597175">
                  <a:extLst>
                    <a:ext uri="{9D8B030D-6E8A-4147-A177-3AD203B41FA5}">
                      <a16:colId xmlns:a16="http://schemas.microsoft.com/office/drawing/2014/main" val="1873317689"/>
                    </a:ext>
                  </a:extLst>
                </a:gridCol>
                <a:gridCol w="1597175">
                  <a:extLst>
                    <a:ext uri="{9D8B030D-6E8A-4147-A177-3AD203B41FA5}">
                      <a16:colId xmlns:a16="http://schemas.microsoft.com/office/drawing/2014/main" val="3871261995"/>
                    </a:ext>
                  </a:extLst>
                </a:gridCol>
                <a:gridCol w="1527732">
                  <a:extLst>
                    <a:ext uri="{9D8B030D-6E8A-4147-A177-3AD203B41FA5}">
                      <a16:colId xmlns:a16="http://schemas.microsoft.com/office/drawing/2014/main" val="333506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Model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Predicted:True News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Predicted:Fake News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494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CNN+LSTM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Actual: True News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2342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70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3033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 dirty="0" err="1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Actusl</a:t>
                      </a:r>
                      <a:r>
                        <a:rPr lang="en-MY" sz="16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: 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Fake News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187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1891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98421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CNN+BiLSTM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+ ATT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Actual: True News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2365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714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Actual: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Fake News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68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2010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08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TCN+BiLSTM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+ ATT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Actual: True News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2347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1246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Actual: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MY" sz="16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Fake News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43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DengXian" panose="02010600030101010101" pitchFamily="2" charset="-122"/>
                        </a:rPr>
                        <a:t>2035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1122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F59E95B-4F81-6884-11A6-7C26B5A1D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347" y="1553363"/>
            <a:ext cx="4573481" cy="4132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E273E-1CC4-4E68-DD16-95BF21604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4573"/>
            <a:ext cx="158510" cy="1194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003F3A-7DC2-F9EE-84E0-B4391C13DA78}"/>
              </a:ext>
            </a:extLst>
          </p:cNvPr>
          <p:cNvSpPr txBox="1"/>
          <p:nvPr/>
        </p:nvSpPr>
        <p:spPr>
          <a:xfrm>
            <a:off x="6253316" y="5805840"/>
            <a:ext cx="60960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</a:pPr>
            <a:r>
              <a:rPr lang="en-US" sz="1600" i="1" kern="100" dirty="0">
                <a:effectLst/>
                <a:latin typeface="Aldrich"/>
                <a:ea typeface="MS Mincho" panose="02020609040205080304" pitchFamily="49" charset="-128"/>
                <a:cs typeface="Times New Roman" panose="02020603050405020304" pitchFamily="18" charset="0"/>
              </a:rPr>
              <a:t>Figure</a:t>
            </a:r>
            <a:r>
              <a:rPr lang="en-US" sz="1600" i="1" kern="100" dirty="0">
                <a:effectLst/>
                <a:latin typeface="Aldrich"/>
                <a:ea typeface="DengXian" panose="02010600030101010101" pitchFamily="2" charset="-122"/>
                <a:cs typeface="Times New Roman" panose="02020603050405020304" pitchFamily="18" charset="0"/>
              </a:rPr>
              <a:t> 4.5</a:t>
            </a:r>
            <a:r>
              <a:rPr lang="en-US" sz="1600" i="1" kern="100" dirty="0">
                <a:effectLst/>
                <a:latin typeface="Aldrich"/>
                <a:ea typeface="MS Mincho" panose="02020609040205080304" pitchFamily="49" charset="-128"/>
                <a:cs typeface="Times New Roman" panose="02020603050405020304" pitchFamily="18" charset="0"/>
              </a:rPr>
              <a:t>: Confusion Matrix of Models</a:t>
            </a:r>
            <a:endParaRPr lang="en-MY" sz="1000" kern="100" dirty="0">
              <a:effectLst/>
              <a:latin typeface="Aldrich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BBA8E-3602-1C30-3071-C4F23D773C07}"/>
              </a:ext>
            </a:extLst>
          </p:cNvPr>
          <p:cNvSpPr txBox="1"/>
          <p:nvPr/>
        </p:nvSpPr>
        <p:spPr>
          <a:xfrm>
            <a:off x="580102" y="978665"/>
            <a:ext cx="60960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</a:pPr>
            <a:r>
              <a:rPr lang="en-US" sz="1600" i="1" kern="100" dirty="0">
                <a:effectLst/>
                <a:latin typeface="Aldrich"/>
                <a:ea typeface="MS Mincho" panose="02020609040205080304" pitchFamily="49" charset="-128"/>
                <a:cs typeface="Times New Roman" panose="02020603050405020304" pitchFamily="18" charset="0"/>
              </a:rPr>
              <a:t>Table 4.5: Interpretation of Confusion Matrix</a:t>
            </a:r>
            <a:endParaRPr lang="en-MY" sz="1000" kern="100" dirty="0">
              <a:effectLst/>
              <a:latin typeface="Aldrich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11619998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Implementation in GUI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B7457-0313-29EC-820B-F9F67A75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55076"/>
            <a:ext cx="158510" cy="1194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B2B32-5E6E-1442-65F6-528399F14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197077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/>
          <p:nvPr/>
        </p:nvSpPr>
        <p:spPr>
          <a:xfrm>
            <a:off x="4265250" y="2236100"/>
            <a:ext cx="3676500" cy="394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8237100" y="2236100"/>
            <a:ext cx="3676500" cy="394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9"/>
          <p:cNvSpPr/>
          <p:nvPr/>
        </p:nvSpPr>
        <p:spPr>
          <a:xfrm>
            <a:off x="293400" y="2236100"/>
            <a:ext cx="3676500" cy="394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2"/>
          </p:nvPr>
        </p:nvSpPr>
        <p:spPr>
          <a:xfrm>
            <a:off x="4535353" y="2835691"/>
            <a:ext cx="3136200" cy="1068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Cost Reduction</a:t>
            </a:r>
            <a:endParaRPr sz="4000" dirty="0"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3"/>
          </p:nvPr>
        </p:nvSpPr>
        <p:spPr>
          <a:xfrm>
            <a:off x="8507453" y="2843523"/>
            <a:ext cx="3135900" cy="1068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Mixed Dataset</a:t>
            </a:r>
            <a:endParaRPr sz="4000" dirty="0"/>
          </a:p>
        </p:txBody>
      </p:sp>
      <p:sp>
        <p:nvSpPr>
          <p:cNvPr id="321" name="Google Shape;321;p29"/>
          <p:cNvSpPr txBox="1">
            <a:spLocks noGrp="1"/>
          </p:cNvSpPr>
          <p:nvPr>
            <p:ph type="title"/>
          </p:nvPr>
        </p:nvSpPr>
        <p:spPr>
          <a:xfrm>
            <a:off x="4265250" y="1164875"/>
            <a:ext cx="7648350" cy="763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Future Work Field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22" name="Google Shape;322;p29"/>
          <p:cNvSpPr txBox="1">
            <a:spLocks noGrp="1"/>
          </p:cNvSpPr>
          <p:nvPr>
            <p:ph type="body" idx="4"/>
          </p:nvPr>
        </p:nvSpPr>
        <p:spPr>
          <a:xfrm>
            <a:off x="563550" y="2735912"/>
            <a:ext cx="3136200" cy="17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proposed model outperformed most of the state-of-art hybrid model by accuracy of 97.6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TCN is better than CNN in NLP Application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p29"/>
          <p:cNvSpPr txBox="1">
            <a:spLocks noGrp="1"/>
          </p:cNvSpPr>
          <p:nvPr>
            <p:ph type="body" idx="5"/>
          </p:nvPr>
        </p:nvSpPr>
        <p:spPr>
          <a:xfrm>
            <a:off x="4535353" y="4154824"/>
            <a:ext cx="3136200" cy="1756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Decreasing processing costs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Using more distilled layering</a:t>
            </a:r>
            <a:endParaRPr sz="1800" dirty="0"/>
          </a:p>
        </p:txBody>
      </p:sp>
      <p:sp>
        <p:nvSpPr>
          <p:cNvPr id="324" name="Google Shape;324;p29"/>
          <p:cNvSpPr txBox="1">
            <a:spLocks noGrp="1"/>
          </p:cNvSpPr>
          <p:nvPr>
            <p:ph type="body" idx="6"/>
          </p:nvPr>
        </p:nvSpPr>
        <p:spPr>
          <a:xfrm>
            <a:off x="8507255" y="4120527"/>
            <a:ext cx="3136200" cy="1756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Establishing a median prediction value of partially real or partially fake </a:t>
            </a:r>
            <a:endParaRPr sz="1800" dirty="0"/>
          </a:p>
        </p:txBody>
      </p:sp>
      <p:sp>
        <p:nvSpPr>
          <p:cNvPr id="325" name="Google Shape;325;p29"/>
          <p:cNvSpPr txBox="1">
            <a:spLocks noGrp="1"/>
          </p:cNvSpPr>
          <p:nvPr>
            <p:ph type="subTitle" idx="7"/>
          </p:nvPr>
        </p:nvSpPr>
        <p:spPr>
          <a:xfrm>
            <a:off x="293400" y="311950"/>
            <a:ext cx="116202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Conclusion</a:t>
            </a:r>
            <a:endParaRPr dirty="0"/>
          </a:p>
        </p:txBody>
      </p:sp>
      <p:sp>
        <p:nvSpPr>
          <p:cNvPr id="4" name="Google Shape;321;p29">
            <a:extLst>
              <a:ext uri="{FF2B5EF4-FFF2-40B4-BE49-F238E27FC236}">
                <a16:creationId xmlns:a16="http://schemas.microsoft.com/office/drawing/2014/main" id="{38FED430-D71D-1D4E-0096-E3F7953D201F}"/>
              </a:ext>
            </a:extLst>
          </p:cNvPr>
          <p:cNvSpPr txBox="1">
            <a:spLocks/>
          </p:cNvSpPr>
          <p:nvPr/>
        </p:nvSpPr>
        <p:spPr>
          <a:xfrm>
            <a:off x="293401" y="1154795"/>
            <a:ext cx="3676500" cy="76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MY" dirty="0">
                <a:solidFill>
                  <a:schemeClr val="accent2"/>
                </a:solidFill>
              </a:rPr>
              <a:t>Summary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78C41-EF9E-1698-02BA-7E8F2991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55076"/>
            <a:ext cx="158510" cy="11949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>
            <a:spLocks noGrp="1"/>
          </p:cNvSpPr>
          <p:nvPr>
            <p:ph type="title"/>
          </p:nvPr>
        </p:nvSpPr>
        <p:spPr>
          <a:xfrm>
            <a:off x="375262" y="1980301"/>
            <a:ext cx="365483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sp>
        <p:nvSpPr>
          <p:cNvPr id="437" name="Google Shape;437;p34"/>
          <p:cNvSpPr txBox="1">
            <a:spLocks noGrp="1"/>
          </p:cNvSpPr>
          <p:nvPr>
            <p:ph type="body" idx="1"/>
          </p:nvPr>
        </p:nvSpPr>
        <p:spPr>
          <a:xfrm>
            <a:off x="211538" y="3339544"/>
            <a:ext cx="3818554" cy="198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  <a:endParaRPr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CC29C-C583-7BA6-CC4F-A5106D28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753" y="1504511"/>
            <a:ext cx="6764314" cy="42276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1C95E6-51C9-A465-7FF0-02565CE27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4572"/>
            <a:ext cx="158510" cy="11949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5003500" y="1449312"/>
            <a:ext cx="6116400" cy="61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Fake News Detection</a:t>
            </a:r>
            <a:endParaRPr dirty="0"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003500" y="2517551"/>
            <a:ext cx="6116400" cy="293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Rapid growth of social platforms has revolutionized news consumption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Fake News can be driven by profit, viewership, or political agendas, make it hard to ensure media integrity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research is aimed to find a hybrid solution for fake news detection in NLP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11652794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39CE3-3B0C-1F26-D31C-D1E78CD4A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55075"/>
            <a:ext cx="156058" cy="1194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760BC-EA6C-5532-FB82-DC5CE9EE46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89"/>
          <a:stretch/>
        </p:blipFill>
        <p:spPr>
          <a:xfrm>
            <a:off x="293400" y="1732977"/>
            <a:ext cx="4256247" cy="3044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285900" y="1229963"/>
            <a:ext cx="116202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of Fakes News Detection</a:t>
            </a:r>
            <a:endParaRPr dirty="0"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2"/>
          </p:nvPr>
        </p:nvSpPr>
        <p:spPr>
          <a:xfrm>
            <a:off x="6569476" y="3058978"/>
            <a:ext cx="4698291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</a:t>
            </a:r>
            <a:r>
              <a:rPr lang="en-US" altLang="zh-CN" dirty="0" err="1"/>
              <a:t>ke</a:t>
            </a:r>
            <a:r>
              <a:rPr lang="en-US" altLang="zh-CN" dirty="0"/>
              <a:t> News disrupts society, causing economic losses, losing trust in media</a:t>
            </a:r>
            <a:endParaRPr dirty="0"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3"/>
          </p:nvPr>
        </p:nvSpPr>
        <p:spPr>
          <a:xfrm>
            <a:off x="6569476" y="4828248"/>
            <a:ext cx="4881805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Existing methods such as basic machine learning and deep learning approaches is not sufficient</a:t>
            </a:r>
            <a:endParaRPr dirty="0"/>
          </a:p>
        </p:txBody>
      </p:sp>
      <p:sp>
        <p:nvSpPr>
          <p:cNvPr id="185" name="Google Shape;185;p19"/>
          <p:cNvSpPr txBox="1">
            <a:spLocks noGrp="1"/>
          </p:cNvSpPr>
          <p:nvPr>
            <p:ph type="title" idx="5"/>
          </p:nvPr>
        </p:nvSpPr>
        <p:spPr>
          <a:xfrm>
            <a:off x="6491395" y="236327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| </a:t>
            </a:r>
            <a:r>
              <a:rPr lang="en-US" altLang="zh-CN" dirty="0"/>
              <a:t>Societal Impact</a:t>
            </a:r>
            <a:endParaRPr dirty="0"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6"/>
          </p:nvPr>
        </p:nvSpPr>
        <p:spPr>
          <a:xfrm>
            <a:off x="6569476" y="4132548"/>
            <a:ext cx="4816279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| Insufficient of Methods </a:t>
            </a:r>
            <a:endParaRPr dirty="0"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9"/>
          </p:nvPr>
        </p:nvSpPr>
        <p:spPr>
          <a:xfrm>
            <a:off x="293400" y="311950"/>
            <a:ext cx="116127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Problem Background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FA0CFA-CA18-A857-0A4A-E97B3215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43051"/>
            <a:ext cx="158510" cy="1194920"/>
          </a:xfrm>
          <a:prstGeom prst="rect">
            <a:avLst/>
          </a:prstGeom>
        </p:spPr>
      </p:pic>
      <p:pic>
        <p:nvPicPr>
          <p:cNvPr id="4" name="Picture 3" descr="A newspaper with text on it&#10;&#10;Description automatically generated">
            <a:extLst>
              <a:ext uri="{FF2B5EF4-FFF2-40B4-BE49-F238E27FC236}">
                <a16:creationId xmlns:a16="http://schemas.microsoft.com/office/drawing/2014/main" id="{7E91D4DA-474D-01B3-1494-DE8FAED33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7" y="2555752"/>
            <a:ext cx="5464013" cy="2987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3264310" y="1306920"/>
            <a:ext cx="8641790" cy="964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</a:t>
            </a:r>
            <a:r>
              <a:rPr lang="en-US" dirty="0" err="1"/>
              <a:t>differentitate</a:t>
            </a:r>
            <a:r>
              <a:rPr lang="en-US" dirty="0"/>
              <a:t> key features and patterns of real and fake news </a:t>
            </a:r>
            <a:endParaRPr dirty="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2"/>
          </p:nvPr>
        </p:nvSpPr>
        <p:spPr>
          <a:xfrm>
            <a:off x="3193916" y="174988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Aims and Objectives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CCC41F-AF89-85BD-6D20-2B8EFF31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4757"/>
            <a:ext cx="158510" cy="1194920"/>
          </a:xfrm>
          <a:prstGeom prst="rect">
            <a:avLst/>
          </a:prstGeom>
        </p:spPr>
      </p:pic>
      <p:sp>
        <p:nvSpPr>
          <p:cNvPr id="7" name="Google Shape;196;p20">
            <a:extLst>
              <a:ext uri="{FF2B5EF4-FFF2-40B4-BE49-F238E27FC236}">
                <a16:creationId xmlns:a16="http://schemas.microsoft.com/office/drawing/2014/main" id="{C920DB89-4841-1D20-F73E-D61846B15226}"/>
              </a:ext>
            </a:extLst>
          </p:cNvPr>
          <p:cNvSpPr txBox="1">
            <a:spLocks/>
          </p:cNvSpPr>
          <p:nvPr/>
        </p:nvSpPr>
        <p:spPr>
          <a:xfrm>
            <a:off x="285900" y="2877412"/>
            <a:ext cx="9536526" cy="96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accent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>
              <a:buFont typeface="Newsreader"/>
              <a:buNone/>
            </a:pPr>
            <a:r>
              <a:rPr lang="en-US" dirty="0"/>
              <a:t>To improve accuracy using advanced deep learning models for fake news 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B3B76-34AB-4CDE-2160-C004B7D4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949" y="1191710"/>
            <a:ext cx="1194921" cy="1194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98630-C7F7-599E-296F-A608FF649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341" y="2692778"/>
            <a:ext cx="1314104" cy="1314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C73DB5-5F5A-745E-6B58-A063E856D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995" y="5133315"/>
            <a:ext cx="2369450" cy="1482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E95664-6793-DC52-E089-65759A7B7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58" y="5133315"/>
            <a:ext cx="1396181" cy="1396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608032" y="1279921"/>
            <a:ext cx="10974368" cy="145344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Machine Learning &amp; </a:t>
            </a:r>
            <a:br>
              <a:rPr lang="en-US" dirty="0"/>
            </a:br>
            <a:r>
              <a:rPr lang="en-US" dirty="0"/>
              <a:t>Deep Learning Models</a:t>
            </a:r>
            <a:endParaRPr dirty="0"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490045" y="3128844"/>
            <a:ext cx="11210342" cy="258724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High-level of approaches (optimization challenges, hybrid models, text mining, etc.)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Learning Architectures in NLP: CNN, TCN, and </a:t>
            </a:r>
            <a:r>
              <a:rPr lang="en-US" dirty="0" err="1"/>
              <a:t>CapsuleNet</a:t>
            </a:r>
            <a:endParaRPr lang="en-US" dirty="0"/>
          </a:p>
          <a:p>
            <a:pPr marL="0" indent="0" algn="ctr">
              <a:lnSpc>
                <a:spcPct val="200000"/>
              </a:lnSpc>
              <a:buNone/>
            </a:pPr>
            <a:r>
              <a:rPr lang="en-MY" dirty="0"/>
              <a:t>Text Embedding Techniques</a:t>
            </a:r>
            <a:endParaRPr lang="en-US" dirty="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Attention Mechanism in NLP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Bi-GRU vs. Bi-LSTM</a:t>
            </a:r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334297" y="309343"/>
            <a:ext cx="11543071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L</a:t>
            </a:r>
            <a:r>
              <a:rPr lang="en-US" altLang="zh-CN" dirty="0" err="1"/>
              <a:t>iterature</a:t>
            </a:r>
            <a:r>
              <a:rPr lang="en-MY" dirty="0"/>
              <a:t> Review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7B12F-1550-20E4-1CF6-B691728F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6609"/>
            <a:ext cx="158510" cy="1194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674B0-13CA-0824-93D5-F6F21BFB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55" y="2970570"/>
            <a:ext cx="916860" cy="916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602D6F-8EE8-D80F-F74A-763B29C44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870" y="3676859"/>
            <a:ext cx="828776" cy="828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28B7B9-FD6F-143E-C17D-0664D1098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909" y="4120744"/>
            <a:ext cx="828777" cy="828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22E66-2BF9-56CB-7F28-863D8C566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960" y="4726568"/>
            <a:ext cx="737419" cy="737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00ECD6-3CF0-20D6-129D-9E6AA3DC3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996" y="5747913"/>
            <a:ext cx="891975" cy="89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0952-38F7-4E27-0DBD-EE79FCA0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Preprocessing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E0F6-F08F-B050-EA00-5D8D490C9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MY" dirty="0"/>
              <a:t>Dataset Labelling and Shuffling</a:t>
            </a:r>
          </a:p>
          <a:p>
            <a:pPr>
              <a:lnSpc>
                <a:spcPct val="150000"/>
              </a:lnSpc>
            </a:pPr>
            <a:r>
              <a:rPr lang="en-MY" dirty="0"/>
              <a:t> Removing URLs and I</a:t>
            </a:r>
            <a:r>
              <a:rPr lang="en-US" altLang="zh-CN" dirty="0"/>
              <a:t>P</a:t>
            </a:r>
            <a:r>
              <a:rPr lang="en-MY" dirty="0"/>
              <a:t>s</a:t>
            </a:r>
          </a:p>
          <a:p>
            <a:pPr>
              <a:lnSpc>
                <a:spcPct val="150000"/>
              </a:lnSpc>
            </a:pPr>
            <a:r>
              <a:rPr lang="en-MY" dirty="0"/>
              <a:t> Removing </a:t>
            </a:r>
            <a:r>
              <a:rPr lang="en-US" altLang="zh-CN" dirty="0"/>
              <a:t>S</a:t>
            </a:r>
            <a:r>
              <a:rPr lang="en-MY" dirty="0"/>
              <a:t>top Words</a:t>
            </a:r>
          </a:p>
          <a:p>
            <a:pPr>
              <a:lnSpc>
                <a:spcPct val="150000"/>
              </a:lnSpc>
            </a:pPr>
            <a:r>
              <a:rPr lang="en-MY" dirty="0"/>
              <a:t>Stemming</a:t>
            </a:r>
          </a:p>
          <a:p>
            <a:pPr>
              <a:lnSpc>
                <a:spcPct val="150000"/>
              </a:lnSpc>
            </a:pPr>
            <a:r>
              <a:rPr lang="en-MY" dirty="0"/>
              <a:t>Tokenization</a:t>
            </a:r>
          </a:p>
          <a:p>
            <a:endParaRPr lang="en-MY" dirty="0"/>
          </a:p>
          <a:p>
            <a:endParaRPr lang="en-MY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AB8F960-5BD9-4BB3-6FA1-CEA436DA8B5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93400" y="311950"/>
            <a:ext cx="11662626" cy="575100"/>
          </a:xfrm>
        </p:spPr>
        <p:txBody>
          <a:bodyPr/>
          <a:lstStyle/>
          <a:p>
            <a:pPr algn="ctr"/>
            <a:r>
              <a:rPr lang="en-US" altLang="zh-CN" dirty="0"/>
              <a:t>Methodology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4A181-C6A6-D8CE-EFF0-5AFD8140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6609"/>
            <a:ext cx="158510" cy="1194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0F802-C2EC-BE50-F920-2AAD0B0C2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70" y="1954160"/>
            <a:ext cx="3493500" cy="349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7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body" idx="4294967295"/>
          </p:nvPr>
        </p:nvSpPr>
        <p:spPr>
          <a:xfrm>
            <a:off x="639097" y="2002950"/>
            <a:ext cx="6155356" cy="28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Created by the ISOT lab at the University of Victoria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Blip>
                <a:blip r:embed="rId3"/>
              </a:buBlip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Contains 45,000 articles on politics and world events from 2016-2017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Blip>
                <a:blip r:embed="rId3"/>
              </a:buBlip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It includes titles, dates, topics, and texts from Reuters for true news and various outlets for fake news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3"/>
          </p:nvPr>
        </p:nvSpPr>
        <p:spPr>
          <a:xfrm>
            <a:off x="293399" y="311950"/>
            <a:ext cx="11642961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Dataset Used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6DB948-2F7C-C45E-5F3F-F2E877389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4573"/>
            <a:ext cx="158510" cy="119492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4D0390-C701-68C8-136A-89DDA406C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655625"/>
              </p:ext>
            </p:extLst>
          </p:nvPr>
        </p:nvGraphicFramePr>
        <p:xfrm>
          <a:off x="7055995" y="1478324"/>
          <a:ext cx="4664055" cy="4295674"/>
        </p:xfrm>
        <a:graphic>
          <a:graphicData uri="http://schemas.openxmlformats.org/drawingml/2006/table">
            <a:tbl>
              <a:tblPr firstRow="1" firstCol="1" bandRow="1"/>
              <a:tblGrid>
                <a:gridCol w="856190">
                  <a:extLst>
                    <a:ext uri="{9D8B030D-6E8A-4147-A177-3AD203B41FA5}">
                      <a16:colId xmlns:a16="http://schemas.microsoft.com/office/drawing/2014/main" val="1171245784"/>
                    </a:ext>
                  </a:extLst>
                </a:gridCol>
                <a:gridCol w="717975">
                  <a:extLst>
                    <a:ext uri="{9D8B030D-6E8A-4147-A177-3AD203B41FA5}">
                      <a16:colId xmlns:a16="http://schemas.microsoft.com/office/drawing/2014/main" val="2600147250"/>
                    </a:ext>
                  </a:extLst>
                </a:gridCol>
                <a:gridCol w="1372872">
                  <a:extLst>
                    <a:ext uri="{9D8B030D-6E8A-4147-A177-3AD203B41FA5}">
                      <a16:colId xmlns:a16="http://schemas.microsoft.com/office/drawing/2014/main" val="3464703745"/>
                    </a:ext>
                  </a:extLst>
                </a:gridCol>
                <a:gridCol w="1094587">
                  <a:extLst>
                    <a:ext uri="{9D8B030D-6E8A-4147-A177-3AD203B41FA5}">
                      <a16:colId xmlns:a16="http://schemas.microsoft.com/office/drawing/2014/main" val="2326315359"/>
                    </a:ext>
                  </a:extLst>
                </a:gridCol>
                <a:gridCol w="622431">
                  <a:extLst>
                    <a:ext uri="{9D8B030D-6E8A-4147-A177-3AD203B41FA5}">
                      <a16:colId xmlns:a16="http://schemas.microsoft.com/office/drawing/2014/main" val="235570469"/>
                    </a:ext>
                  </a:extLst>
                </a:gridCol>
              </a:tblGrid>
              <a:tr h="621743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b="1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b="1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b="1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Topic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b="1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 Of Articles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b="1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201965"/>
                  </a:ext>
                </a:extLst>
              </a:tr>
              <a:tr h="621743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ISOT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44898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government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1570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Fake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261420"/>
                  </a:ext>
                </a:extLst>
              </a:tr>
              <a:tr h="339132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news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9050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Fake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5440"/>
                  </a:ext>
                </a:extLst>
              </a:tr>
              <a:tr h="339132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Middle East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778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Fake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89132"/>
                  </a:ext>
                </a:extLst>
              </a:tr>
              <a:tr h="339132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 news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783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Fake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536851"/>
                  </a:ext>
                </a:extLst>
              </a:tr>
              <a:tr h="339132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news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4459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Fake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720471"/>
                  </a:ext>
                </a:extLst>
              </a:tr>
              <a:tr h="339132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politics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6841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Fake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759771"/>
                  </a:ext>
                </a:extLst>
              </a:tr>
              <a:tr h="339132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news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9050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Fake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759437"/>
                  </a:ext>
                </a:extLst>
              </a:tr>
              <a:tr h="339132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world news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10145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900021"/>
                  </a:ext>
                </a:extLst>
              </a:tr>
              <a:tr h="339132"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400" kern="10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politics news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11272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600" kern="0" dirty="0">
                          <a:solidFill>
                            <a:srgbClr val="000000"/>
                          </a:solidFill>
                          <a:effectLst/>
                          <a:latin typeface="Californian FB" panose="0207040306080B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n-MY" sz="1400" kern="100" dirty="0">
                        <a:effectLst/>
                        <a:latin typeface="Californian FB" panose="0207040306080B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372068"/>
                  </a:ext>
                </a:extLst>
              </a:tr>
              <a:tr h="339132"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2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100" kern="100"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2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100" kern="100"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2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100" kern="100"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/>
                      <a:r>
                        <a:rPr lang="en-MY" sz="12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100" kern="100"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/>
                      <a:r>
                        <a:rPr lang="en-MY" sz="12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MY" sz="1100" kern="100" dirty="0"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5242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4A0B95-50B6-7F12-EFBE-DCB42A9DDD5C}"/>
              </a:ext>
            </a:extLst>
          </p:cNvPr>
          <p:cNvSpPr txBox="1"/>
          <p:nvPr/>
        </p:nvSpPr>
        <p:spPr>
          <a:xfrm>
            <a:off x="7055995" y="6012756"/>
            <a:ext cx="46640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600" i="1" dirty="0">
                <a:latin typeface="Aldrich"/>
              </a:rPr>
              <a:t>Table 3.2: ISOT Dataset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0286C-26FA-3DB2-F3C6-8F3B21921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6" y="2012782"/>
            <a:ext cx="338554" cy="338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23676-7C1F-10B6-4DFF-1CAD7E2AA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00" y="3785419"/>
            <a:ext cx="338554" cy="338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DEAFA-771A-4BFC-CDA2-2B66958E6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00" y="2734027"/>
            <a:ext cx="338554" cy="3385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116200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Structure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2892-78D9-7495-4666-7EE445AD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6609"/>
            <a:ext cx="158510" cy="1194920"/>
          </a:xfrm>
          <a:prstGeom prst="rect">
            <a:avLst/>
          </a:prstGeom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42B72FE2-41C7-048F-102F-879821A90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79" y="1183949"/>
            <a:ext cx="9154642" cy="4745603"/>
          </a:xfrm>
          <a:prstGeom prst="rect">
            <a:avLst/>
          </a:prstGeom>
        </p:spPr>
      </p:pic>
      <p:sp>
        <p:nvSpPr>
          <p:cNvPr id="11" name="Google Shape;280;p27">
            <a:extLst>
              <a:ext uri="{FF2B5EF4-FFF2-40B4-BE49-F238E27FC236}">
                <a16:creationId xmlns:a16="http://schemas.microsoft.com/office/drawing/2014/main" id="{FAE2FC12-4819-0C49-1AC9-5B56883DECBA}"/>
              </a:ext>
            </a:extLst>
          </p:cNvPr>
          <p:cNvSpPr txBox="1">
            <a:spLocks/>
          </p:cNvSpPr>
          <p:nvPr/>
        </p:nvSpPr>
        <p:spPr>
          <a:xfrm>
            <a:off x="4979230" y="5970950"/>
            <a:ext cx="224834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MY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283A9-F120-378B-A495-3C3E18F7BE0E}"/>
              </a:ext>
            </a:extLst>
          </p:cNvPr>
          <p:cNvSpPr txBox="1"/>
          <p:nvPr/>
        </p:nvSpPr>
        <p:spPr>
          <a:xfrm>
            <a:off x="1597337" y="6089223"/>
            <a:ext cx="9154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ldrich"/>
              </a:rPr>
              <a:t>Figure 3.1: Proposed Model Structure</a:t>
            </a:r>
            <a:endParaRPr lang="en-MY" sz="1600" i="1" dirty="0">
              <a:latin typeface="Aldric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>
            <a:off x="335149" y="5022576"/>
            <a:ext cx="1173900" cy="11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303391" y="3035951"/>
            <a:ext cx="1173900" cy="11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274550" y="1017420"/>
            <a:ext cx="1173900" cy="11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79255" y="1017420"/>
            <a:ext cx="12038725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masis MT Pro Medium" panose="02040604050005020304" pitchFamily="18" charset="0"/>
              </a:rPr>
              <a:t>Embeddings allow algebraic operations to </a:t>
            </a:r>
            <a:r>
              <a:rPr lang="en-US" sz="2600" dirty="0">
                <a:latin typeface="Amasis MT Pro Medium" panose="02040604050005020304" pitchFamily="18" charset="0"/>
              </a:rPr>
              <a:t>capture</a:t>
            </a:r>
            <a:r>
              <a:rPr lang="en-US" sz="2400" dirty="0">
                <a:latin typeface="Amasis MT Pro Medium" panose="02040604050005020304" pitchFamily="18" charset="0"/>
              </a:rPr>
              <a:t> relationships</a:t>
            </a:r>
            <a:endParaRPr sz="2400" dirty="0">
              <a:latin typeface="Amasis MT Pro Medium" panose="02040604050005020304" pitchFamily="18" charset="0"/>
            </a:endParaRPr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1"/>
          </p:nvPr>
        </p:nvSpPr>
        <p:spPr>
          <a:xfrm>
            <a:off x="154972" y="1345895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2"/>
          </p:nvPr>
        </p:nvSpPr>
        <p:spPr>
          <a:xfrm>
            <a:off x="166291" y="3319451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3"/>
          </p:nvPr>
        </p:nvSpPr>
        <p:spPr>
          <a:xfrm>
            <a:off x="198049" y="5306076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4"/>
          </p:nvPr>
        </p:nvSpPr>
        <p:spPr>
          <a:xfrm>
            <a:off x="7596876" y="4038600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64" name="Google Shape;364;p31"/>
          <p:cNvSpPr txBox="1">
            <a:spLocks noGrp="1"/>
          </p:cNvSpPr>
          <p:nvPr>
            <p:ph type="subTitle" idx="5"/>
          </p:nvPr>
        </p:nvSpPr>
        <p:spPr>
          <a:xfrm>
            <a:off x="9821801" y="4038600"/>
            <a:ext cx="14481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14"/>
          </p:nvPr>
        </p:nvSpPr>
        <p:spPr>
          <a:xfrm>
            <a:off x="293399" y="311950"/>
            <a:ext cx="11563451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Glove Embedding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052B7-2644-8EC1-E565-60C3ECA61923}"/>
              </a:ext>
            </a:extLst>
          </p:cNvPr>
          <p:cNvSpPr txBox="1"/>
          <p:nvPr/>
        </p:nvSpPr>
        <p:spPr>
          <a:xfrm>
            <a:off x="1642614" y="1706391"/>
            <a:ext cx="6352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masis MT Pro Medium" panose="02040604050005020304" pitchFamily="18" charset="0"/>
              </a:rPr>
              <a:t>e.g., king - man + woman = queen</a:t>
            </a:r>
            <a:endParaRPr lang="en-MY" sz="2400" dirty="0">
              <a:latin typeface="Amasis MT Pro Medium" panose="020406040500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954E6B-4E0E-DE96-D432-601F830B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4573"/>
            <a:ext cx="158510" cy="11949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7E2095-D2F7-09CB-0E02-31327484C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951" y="1227569"/>
            <a:ext cx="1173900" cy="1173900"/>
          </a:xfrm>
          <a:prstGeom prst="rect">
            <a:avLst/>
          </a:prstGeom>
        </p:spPr>
      </p:pic>
      <p:sp>
        <p:nvSpPr>
          <p:cNvPr id="29" name="Google Shape;356;p31">
            <a:extLst>
              <a:ext uri="{FF2B5EF4-FFF2-40B4-BE49-F238E27FC236}">
                <a16:creationId xmlns:a16="http://schemas.microsoft.com/office/drawing/2014/main" id="{CFEEA82E-997B-8C5B-61A2-6DEF2B5ED635}"/>
              </a:ext>
            </a:extLst>
          </p:cNvPr>
          <p:cNvSpPr txBox="1">
            <a:spLocks/>
          </p:cNvSpPr>
          <p:nvPr/>
        </p:nvSpPr>
        <p:spPr>
          <a:xfrm>
            <a:off x="-150116" y="2950770"/>
            <a:ext cx="1203872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2400" dirty="0">
                <a:latin typeface="Amasis MT Pro Medium" panose="02040604050005020304" pitchFamily="18" charset="0"/>
              </a:rPr>
              <a:t>Embedding Space in </a:t>
            </a:r>
            <a:r>
              <a:rPr lang="en-US" sz="2400" dirty="0" err="1">
                <a:latin typeface="Amasis MT Pro Medium" panose="02040604050005020304" pitchFamily="18" charset="0"/>
              </a:rPr>
              <a:t>GloVe</a:t>
            </a:r>
            <a:r>
              <a:rPr lang="en-US" sz="2400" dirty="0">
                <a:latin typeface="Amasis MT Pro Medium" panose="02040604050005020304" pitchFamily="18" charset="0"/>
              </a:rPr>
              <a:t>: Similar Meanings, Close Vectors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DC232-BBB6-930F-F416-465DEE4E0F6D}"/>
              </a:ext>
            </a:extLst>
          </p:cNvPr>
          <p:cNvSpPr txBox="1"/>
          <p:nvPr/>
        </p:nvSpPr>
        <p:spPr>
          <a:xfrm>
            <a:off x="1642614" y="3695518"/>
            <a:ext cx="6352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masis MT Pro Medium" panose="02040604050005020304" pitchFamily="18" charset="0"/>
              </a:rPr>
              <a:t>e.g., king/queen, happy/sad.</a:t>
            </a:r>
            <a:endParaRPr lang="en-MY" sz="2400" dirty="0">
              <a:latin typeface="Amasis MT Pro Medium" panose="020406040500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C7EBB5E-798A-09FD-1FAF-EA169D9E1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502863" y="3150584"/>
            <a:ext cx="1217807" cy="1217807"/>
          </a:xfrm>
          <a:prstGeom prst="rect">
            <a:avLst/>
          </a:prstGeom>
        </p:spPr>
      </p:pic>
      <p:sp>
        <p:nvSpPr>
          <p:cNvPr id="33" name="Google Shape;356;p31">
            <a:extLst>
              <a:ext uri="{FF2B5EF4-FFF2-40B4-BE49-F238E27FC236}">
                <a16:creationId xmlns:a16="http://schemas.microsoft.com/office/drawing/2014/main" id="{CFFAD508-89BB-E43C-2B27-7FFBD181503F}"/>
              </a:ext>
            </a:extLst>
          </p:cNvPr>
          <p:cNvSpPr txBox="1">
            <a:spLocks/>
          </p:cNvSpPr>
          <p:nvPr/>
        </p:nvSpPr>
        <p:spPr>
          <a:xfrm>
            <a:off x="-1905472" y="4863163"/>
            <a:ext cx="1203872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2400" dirty="0">
                <a:latin typeface="Amasis MT Pro Medium" panose="02040604050005020304" pitchFamily="18" charset="0"/>
              </a:rPr>
              <a:t>Sentence Similarity Measurement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9D427-175C-9DD0-D730-8F9CC65AAC42}"/>
              </a:ext>
            </a:extLst>
          </p:cNvPr>
          <p:cNvSpPr txBox="1"/>
          <p:nvPr/>
        </p:nvSpPr>
        <p:spPr>
          <a:xfrm>
            <a:off x="1685688" y="5582312"/>
            <a:ext cx="6352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masis MT Pro Medium" panose="02040604050005020304" pitchFamily="18" charset="0"/>
              </a:rPr>
              <a:t>Sentence 1: The cat is on the mat.</a:t>
            </a:r>
          </a:p>
          <a:p>
            <a:r>
              <a:rPr lang="en-US" sz="2400" dirty="0">
                <a:latin typeface="Amasis MT Pro Medium" panose="02040604050005020304" pitchFamily="18" charset="0"/>
              </a:rPr>
              <a:t>Sentence 2: A cat lies on a mat.</a:t>
            </a:r>
            <a:endParaRPr lang="en-MY" sz="2400" dirty="0">
              <a:latin typeface="Amasis MT Pro Medium" panose="020406040500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43BF4A-4301-3CDB-0C06-F0FB74A12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837" y="4759891"/>
            <a:ext cx="1603829" cy="16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0727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000000"/>
      </a:accent1>
      <a:accent2>
        <a:srgbClr val="EFEFEF"/>
      </a:accent2>
      <a:accent3>
        <a:srgbClr val="D9D9D9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727</Words>
  <Application>Microsoft Office PowerPoint</Application>
  <PresentationFormat>Widescreen</PresentationFormat>
  <Paragraphs>207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Aldrich</vt:lpstr>
      <vt:lpstr>Abril Fatface</vt:lpstr>
      <vt:lpstr>Newsreader SemiBold</vt:lpstr>
      <vt:lpstr>Newsreader</vt:lpstr>
      <vt:lpstr>Californian FB</vt:lpstr>
      <vt:lpstr>Century</vt:lpstr>
      <vt:lpstr>Amasis MT Pro Medium</vt:lpstr>
      <vt:lpstr>Calibri</vt:lpstr>
      <vt:lpstr>Arial</vt:lpstr>
      <vt:lpstr>SlidesMania</vt:lpstr>
      <vt:lpstr>FAKE NEWS DETECTION  USING HYBRID APPROACH  IN NATURAL LANGUAGE PROCESSING</vt:lpstr>
      <vt:lpstr>Fake News Detection</vt:lpstr>
      <vt:lpstr>Challenges of Fakes News Detection</vt:lpstr>
      <vt:lpstr>PowerPoint Presentation</vt:lpstr>
      <vt:lpstr>Overview of Machine Learning &amp;  Deep Learning Models</vt:lpstr>
      <vt:lpstr>Preprocessing Stage</vt:lpstr>
      <vt:lpstr>PowerPoint Presentation</vt:lpstr>
      <vt:lpstr>PowerPoint Presentation</vt:lpstr>
      <vt:lpstr>Embeddings allow algebraic operations to capture relationships</vt:lpstr>
      <vt:lpstr>Processes word embeddings from sentences</vt:lpstr>
      <vt:lpstr>Processes the text in both directions (left-to-right and right-to-left)  Enhances LSTM performance by analyzing both past and future contexts</vt:lpstr>
      <vt:lpstr>Self-Attention</vt:lpstr>
      <vt:lpstr>PowerPoint Presentation</vt:lpstr>
      <vt:lpstr>Comparison of Evaluation Metrics</vt:lpstr>
      <vt:lpstr>PowerPoint Presentation</vt:lpstr>
      <vt:lpstr>PowerPoint Presentation</vt:lpstr>
      <vt:lpstr>Future Work Field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office5477</cp:lastModifiedBy>
  <cp:revision>14</cp:revision>
  <dcterms:modified xsi:type="dcterms:W3CDTF">2024-12-27T03:41:49Z</dcterms:modified>
</cp:coreProperties>
</file>